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272" y="-8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7C33627-B396-4286-9A90-7AF8013ECF66}" type="datetimeFigureOut">
              <a:rPr lang="fr-FR" smtClean="0"/>
              <a:t>18/07/2019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A06896-D861-4714-A1E0-2493257A9F8C}" type="slidenum">
              <a:rPr lang="fr-FR" smtClean="0"/>
              <a:t>‹N°›</a:t>
            </a:fld>
            <a:endParaRPr lang="fr-FR"/>
          </a:p>
        </p:txBody>
      </p:sp>
    </p:spTree>
    <p:extLst>
      <p:ext uri="{BB962C8B-B14F-4D97-AF65-F5344CB8AC3E}">
        <p14:creationId xmlns:p14="http://schemas.microsoft.com/office/powerpoint/2010/main" val="4155362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C33627-B396-4286-9A90-7AF8013ECF66}" type="datetimeFigureOut">
              <a:rPr lang="fr-FR" smtClean="0"/>
              <a:t>18/07/2019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A06896-D861-4714-A1E0-2493257A9F8C}" type="slidenum">
              <a:rPr lang="fr-FR" smtClean="0"/>
              <a:t>‹N°›</a:t>
            </a:fld>
            <a:endParaRPr lang="fr-FR"/>
          </a:p>
        </p:txBody>
      </p:sp>
    </p:spTree>
    <p:extLst>
      <p:ext uri="{BB962C8B-B14F-4D97-AF65-F5344CB8AC3E}">
        <p14:creationId xmlns:p14="http://schemas.microsoft.com/office/powerpoint/2010/main" val="414620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C33627-B396-4286-9A90-7AF8013ECF66}" type="datetimeFigureOut">
              <a:rPr lang="fr-FR" smtClean="0"/>
              <a:t>18/07/2019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A06896-D861-4714-A1E0-2493257A9F8C}" type="slidenum">
              <a:rPr lang="fr-FR" smtClean="0"/>
              <a:t>‹N°›</a:t>
            </a:fld>
            <a:endParaRPr lang="fr-FR"/>
          </a:p>
        </p:txBody>
      </p:sp>
    </p:spTree>
    <p:extLst>
      <p:ext uri="{BB962C8B-B14F-4D97-AF65-F5344CB8AC3E}">
        <p14:creationId xmlns:p14="http://schemas.microsoft.com/office/powerpoint/2010/main" val="2387386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C33627-B396-4286-9A90-7AF8013ECF66}" type="datetimeFigureOut">
              <a:rPr lang="fr-FR" smtClean="0"/>
              <a:t>18/07/2019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A06896-D861-4714-A1E0-2493257A9F8C}" type="slidenum">
              <a:rPr lang="fr-FR" smtClean="0"/>
              <a:t>‹N°›</a:t>
            </a:fld>
            <a:endParaRPr lang="fr-FR"/>
          </a:p>
        </p:txBody>
      </p:sp>
    </p:spTree>
    <p:extLst>
      <p:ext uri="{BB962C8B-B14F-4D97-AF65-F5344CB8AC3E}">
        <p14:creationId xmlns:p14="http://schemas.microsoft.com/office/powerpoint/2010/main" val="418563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7C33627-B396-4286-9A90-7AF8013ECF66}" type="datetimeFigureOut">
              <a:rPr lang="fr-FR" smtClean="0"/>
              <a:t>18/07/2019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A06896-D861-4714-A1E0-2493257A9F8C}" type="slidenum">
              <a:rPr lang="fr-FR" smtClean="0"/>
              <a:t>‹N°›</a:t>
            </a:fld>
            <a:endParaRPr lang="fr-FR"/>
          </a:p>
        </p:txBody>
      </p:sp>
    </p:spTree>
    <p:extLst>
      <p:ext uri="{BB962C8B-B14F-4D97-AF65-F5344CB8AC3E}">
        <p14:creationId xmlns:p14="http://schemas.microsoft.com/office/powerpoint/2010/main" val="3967693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7C33627-B396-4286-9A90-7AF8013ECF66}" type="datetimeFigureOut">
              <a:rPr lang="fr-FR" smtClean="0"/>
              <a:t>18/07/2019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A06896-D861-4714-A1E0-2493257A9F8C}" type="slidenum">
              <a:rPr lang="fr-FR" smtClean="0"/>
              <a:t>‹N°›</a:t>
            </a:fld>
            <a:endParaRPr lang="fr-FR"/>
          </a:p>
        </p:txBody>
      </p:sp>
    </p:spTree>
    <p:extLst>
      <p:ext uri="{BB962C8B-B14F-4D97-AF65-F5344CB8AC3E}">
        <p14:creationId xmlns:p14="http://schemas.microsoft.com/office/powerpoint/2010/main" val="475103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7C33627-B396-4286-9A90-7AF8013ECF66}" type="datetimeFigureOut">
              <a:rPr lang="fr-FR" smtClean="0"/>
              <a:t>18/07/2019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CA06896-D861-4714-A1E0-2493257A9F8C}" type="slidenum">
              <a:rPr lang="fr-FR" smtClean="0"/>
              <a:t>‹N°›</a:t>
            </a:fld>
            <a:endParaRPr lang="fr-FR"/>
          </a:p>
        </p:txBody>
      </p:sp>
    </p:spTree>
    <p:extLst>
      <p:ext uri="{BB962C8B-B14F-4D97-AF65-F5344CB8AC3E}">
        <p14:creationId xmlns:p14="http://schemas.microsoft.com/office/powerpoint/2010/main" val="415537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7C33627-B396-4286-9A90-7AF8013ECF66}" type="datetimeFigureOut">
              <a:rPr lang="fr-FR" smtClean="0"/>
              <a:t>18/07/2019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CA06896-D861-4714-A1E0-2493257A9F8C}" type="slidenum">
              <a:rPr lang="fr-FR" smtClean="0"/>
              <a:t>‹N°›</a:t>
            </a:fld>
            <a:endParaRPr lang="fr-FR"/>
          </a:p>
        </p:txBody>
      </p:sp>
    </p:spTree>
    <p:extLst>
      <p:ext uri="{BB962C8B-B14F-4D97-AF65-F5344CB8AC3E}">
        <p14:creationId xmlns:p14="http://schemas.microsoft.com/office/powerpoint/2010/main" val="3145637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7C33627-B396-4286-9A90-7AF8013ECF66}" type="datetimeFigureOut">
              <a:rPr lang="fr-FR" smtClean="0"/>
              <a:t>18/07/2019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CA06896-D861-4714-A1E0-2493257A9F8C}" type="slidenum">
              <a:rPr lang="fr-FR" smtClean="0"/>
              <a:t>‹N°›</a:t>
            </a:fld>
            <a:endParaRPr lang="fr-FR"/>
          </a:p>
        </p:txBody>
      </p:sp>
    </p:spTree>
    <p:extLst>
      <p:ext uri="{BB962C8B-B14F-4D97-AF65-F5344CB8AC3E}">
        <p14:creationId xmlns:p14="http://schemas.microsoft.com/office/powerpoint/2010/main" val="349879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7C33627-B396-4286-9A90-7AF8013ECF66}" type="datetimeFigureOut">
              <a:rPr lang="fr-FR" smtClean="0"/>
              <a:t>18/07/2019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A06896-D861-4714-A1E0-2493257A9F8C}" type="slidenum">
              <a:rPr lang="fr-FR" smtClean="0"/>
              <a:t>‹N°›</a:t>
            </a:fld>
            <a:endParaRPr lang="fr-FR"/>
          </a:p>
        </p:txBody>
      </p:sp>
    </p:spTree>
    <p:extLst>
      <p:ext uri="{BB962C8B-B14F-4D97-AF65-F5344CB8AC3E}">
        <p14:creationId xmlns:p14="http://schemas.microsoft.com/office/powerpoint/2010/main" val="360567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7C33627-B396-4286-9A90-7AF8013ECF66}" type="datetimeFigureOut">
              <a:rPr lang="fr-FR" smtClean="0"/>
              <a:t>18/07/2019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A06896-D861-4714-A1E0-2493257A9F8C}" type="slidenum">
              <a:rPr lang="fr-FR" smtClean="0"/>
              <a:t>‹N°›</a:t>
            </a:fld>
            <a:endParaRPr lang="fr-FR"/>
          </a:p>
        </p:txBody>
      </p:sp>
    </p:spTree>
    <p:extLst>
      <p:ext uri="{BB962C8B-B14F-4D97-AF65-F5344CB8AC3E}">
        <p14:creationId xmlns:p14="http://schemas.microsoft.com/office/powerpoint/2010/main" val="394528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7C33627-B396-4286-9A90-7AF8013ECF66}" type="datetimeFigureOut">
              <a:rPr lang="fr-FR" smtClean="0"/>
              <a:t>18/07/2019</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CA06896-D861-4714-A1E0-2493257A9F8C}" type="slidenum">
              <a:rPr lang="fr-FR" smtClean="0"/>
              <a:t>‹N°›</a:t>
            </a:fld>
            <a:endParaRPr lang="fr-FR"/>
          </a:p>
        </p:txBody>
      </p:sp>
    </p:spTree>
    <p:extLst>
      <p:ext uri="{BB962C8B-B14F-4D97-AF65-F5344CB8AC3E}">
        <p14:creationId xmlns:p14="http://schemas.microsoft.com/office/powerpoint/2010/main" val="3491561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cndr.documentation@croix-saint-simon.org"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tagul.com/"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9548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346083" y="971600"/>
            <a:ext cx="616583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533650" algn="l"/>
              </a:tabLst>
              <a:defRPr>
                <a:solidFill>
                  <a:schemeClr val="tx1"/>
                </a:solidFill>
                <a:latin typeface="Arial" pitchFamily="34" charset="0"/>
                <a:cs typeface="Arial" pitchFamily="34" charset="0"/>
              </a:defRPr>
            </a:lvl1pPr>
            <a:lvl2pPr fontAlgn="base">
              <a:spcBef>
                <a:spcPct val="0"/>
              </a:spcBef>
              <a:spcAft>
                <a:spcPct val="0"/>
              </a:spcAft>
              <a:tabLst>
                <a:tab pos="2533650" algn="l"/>
              </a:tabLst>
              <a:defRPr>
                <a:solidFill>
                  <a:schemeClr val="tx1"/>
                </a:solidFill>
                <a:latin typeface="Arial" pitchFamily="34" charset="0"/>
                <a:cs typeface="Arial" pitchFamily="34" charset="0"/>
              </a:defRPr>
            </a:lvl2pPr>
            <a:lvl3pPr fontAlgn="base">
              <a:spcBef>
                <a:spcPct val="0"/>
              </a:spcBef>
              <a:spcAft>
                <a:spcPct val="0"/>
              </a:spcAft>
              <a:tabLst>
                <a:tab pos="2533650" algn="l"/>
              </a:tabLst>
              <a:defRPr>
                <a:solidFill>
                  <a:schemeClr val="tx1"/>
                </a:solidFill>
                <a:latin typeface="Arial" pitchFamily="34" charset="0"/>
                <a:cs typeface="Arial" pitchFamily="34" charset="0"/>
              </a:defRPr>
            </a:lvl3pPr>
            <a:lvl4pPr fontAlgn="base">
              <a:spcBef>
                <a:spcPct val="0"/>
              </a:spcBef>
              <a:spcAft>
                <a:spcPct val="0"/>
              </a:spcAft>
              <a:tabLst>
                <a:tab pos="2533650" algn="l"/>
              </a:tabLst>
              <a:defRPr>
                <a:solidFill>
                  <a:schemeClr val="tx1"/>
                </a:solidFill>
                <a:latin typeface="Arial" pitchFamily="34" charset="0"/>
                <a:cs typeface="Arial" pitchFamily="34" charset="0"/>
              </a:defRPr>
            </a:lvl4pPr>
            <a:lvl5pPr fontAlgn="base">
              <a:spcBef>
                <a:spcPct val="0"/>
              </a:spcBef>
              <a:spcAft>
                <a:spcPct val="0"/>
              </a:spcAft>
              <a:tabLst>
                <a:tab pos="2533650" algn="l"/>
              </a:tabLst>
              <a:defRPr>
                <a:solidFill>
                  <a:schemeClr val="tx1"/>
                </a:solidFill>
                <a:latin typeface="Arial" pitchFamily="34" charset="0"/>
                <a:cs typeface="Arial" pitchFamily="34" charset="0"/>
              </a:defRPr>
            </a:lvl5pPr>
            <a:lvl6pPr fontAlgn="base">
              <a:spcBef>
                <a:spcPct val="0"/>
              </a:spcBef>
              <a:spcAft>
                <a:spcPct val="0"/>
              </a:spcAft>
              <a:tabLst>
                <a:tab pos="2533650" algn="l"/>
              </a:tabLst>
              <a:defRPr>
                <a:solidFill>
                  <a:schemeClr val="tx1"/>
                </a:solidFill>
                <a:latin typeface="Arial" pitchFamily="34" charset="0"/>
                <a:cs typeface="Arial" pitchFamily="34" charset="0"/>
              </a:defRPr>
            </a:lvl6pPr>
            <a:lvl7pPr fontAlgn="base">
              <a:spcBef>
                <a:spcPct val="0"/>
              </a:spcBef>
              <a:spcAft>
                <a:spcPct val="0"/>
              </a:spcAft>
              <a:tabLst>
                <a:tab pos="2533650" algn="l"/>
              </a:tabLst>
              <a:defRPr>
                <a:solidFill>
                  <a:schemeClr val="tx1"/>
                </a:solidFill>
                <a:latin typeface="Arial" pitchFamily="34" charset="0"/>
                <a:cs typeface="Arial" pitchFamily="34" charset="0"/>
              </a:defRPr>
            </a:lvl7pPr>
            <a:lvl8pPr fontAlgn="base">
              <a:spcBef>
                <a:spcPct val="0"/>
              </a:spcBef>
              <a:spcAft>
                <a:spcPct val="0"/>
              </a:spcAft>
              <a:tabLst>
                <a:tab pos="2533650" algn="l"/>
              </a:tabLst>
              <a:defRPr>
                <a:solidFill>
                  <a:schemeClr val="tx1"/>
                </a:solidFill>
                <a:latin typeface="Arial" pitchFamily="34" charset="0"/>
                <a:cs typeface="Arial" pitchFamily="34" charset="0"/>
              </a:defRPr>
            </a:lvl8pPr>
            <a:lvl9pPr fontAlgn="base">
              <a:spcBef>
                <a:spcPct val="0"/>
              </a:spcBef>
              <a:spcAft>
                <a:spcPct val="0"/>
              </a:spcAft>
              <a:tabLst>
                <a:tab pos="2533650" algn="l"/>
              </a:tabLst>
              <a:defRPr>
                <a:solidFill>
                  <a:schemeClr val="tx1"/>
                </a:solidFill>
                <a:latin typeface="Arial" pitchFamily="34" charset="0"/>
                <a:cs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533650" algn="l"/>
              </a:tabLst>
            </a:pPr>
            <a:r>
              <a:rPr kumimoji="0" lang="fr-FR" altLang="fr-FR"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Réseau national documentaire en soins palliatifs et fin de vie</a:t>
            </a:r>
            <a:endParaRPr kumimoji="0" lang="fr-FR" altLang="fr-F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533650" algn="l"/>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172040" y="6188"/>
            <a:ext cx="5454947" cy="1107996"/>
          </a:xfrm>
          <a:prstGeom prst="rect">
            <a:avLst/>
          </a:prstGeom>
        </p:spPr>
        <p:txBody>
          <a:bodyPr wrap="square">
            <a:spAutoFit/>
          </a:bodyPr>
          <a:lstStyle/>
          <a:p>
            <a:pPr lvl="0" fontAlgn="base">
              <a:spcBef>
                <a:spcPct val="0"/>
              </a:spcBef>
              <a:spcAft>
                <a:spcPct val="0"/>
              </a:spcAft>
              <a:tabLst>
                <a:tab pos="2533650" algn="l"/>
              </a:tabLst>
            </a:pPr>
            <a:r>
              <a:rPr kumimoji="0" lang="fr-FR" altLang="fr-FR" sz="6600" b="0" i="0" u="none" strike="noStrike" cap="none" normalizeH="0" baseline="0" dirty="0" err="1" smtClean="0">
                <a:ln>
                  <a:noFill/>
                </a:ln>
                <a:solidFill>
                  <a:schemeClr val="accent5"/>
                </a:solidFill>
                <a:effectLst/>
                <a:latin typeface="Calibri" pitchFamily="34" charset="0"/>
                <a:ea typeface="Calibri" pitchFamily="34" charset="0"/>
                <a:cs typeface="Times New Roman" pitchFamily="18" charset="0"/>
              </a:rPr>
              <a:t>Respal’Doc</a:t>
            </a:r>
            <a:endParaRPr kumimoji="0" lang="fr-FR" altLang="fr-FR" sz="6600" b="0" i="0" u="none" strike="noStrike" cap="none" normalizeH="0" baseline="0" dirty="0" smtClean="0">
              <a:ln>
                <a:noFill/>
              </a:ln>
              <a:solidFill>
                <a:schemeClr val="accent5"/>
              </a:solidFill>
              <a:effectLst/>
              <a:latin typeface="Arial" pitchFamily="34" charset="0"/>
              <a:cs typeface="Arial" pitchFamily="34" charset="0"/>
            </a:endParaRPr>
          </a:p>
        </p:txBody>
      </p:sp>
      <p:sp>
        <p:nvSpPr>
          <p:cNvPr id="7" name="Rectangle 10"/>
          <p:cNvSpPr>
            <a:spLocks noChangeArrowheads="1"/>
          </p:cNvSpPr>
          <p:nvPr/>
        </p:nvSpPr>
        <p:spPr bwMode="auto">
          <a:xfrm rot="10800000" flipV="1">
            <a:off x="527055" y="1710264"/>
            <a:ext cx="577262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chemeClr val="accent5"/>
                </a:solidFill>
                <a:effectLst/>
                <a:latin typeface="Calibri" pitchFamily="34" charset="0"/>
                <a:ea typeface="Calibri" pitchFamily="34" charset="0"/>
                <a:cs typeface="Times New Roman" pitchFamily="18" charset="0"/>
              </a:rPr>
              <a:t>C’est un réseau dont la mission est de fédérer l’ensemble des acteurs qui ont de la documentation sur les thèmes des Soins Palliatifs, de la fin de vie, de la mort…</a:t>
            </a:r>
            <a:endParaRPr kumimoji="0" lang="fr-FR" altLang="fr-FR" sz="1800" b="1" i="0" u="none" strike="noStrike" cap="none" normalizeH="0" baseline="0" dirty="0" smtClean="0">
              <a:ln>
                <a:noFill/>
              </a:ln>
              <a:solidFill>
                <a:schemeClr val="accent5"/>
              </a:solidFill>
              <a:effectLst/>
              <a:latin typeface="Arial" pitchFamily="34" charset="0"/>
              <a:cs typeface="Arial" pitchFamily="34" charset="0"/>
            </a:endParaRPr>
          </a:p>
        </p:txBody>
      </p:sp>
      <p:graphicFrame>
        <p:nvGraphicFramePr>
          <p:cNvPr id="8" name="Tableau 7"/>
          <p:cNvGraphicFramePr>
            <a:graphicFrameLocks noGrp="1"/>
          </p:cNvGraphicFramePr>
          <p:nvPr>
            <p:extLst>
              <p:ext uri="{D42A27DB-BD31-4B8C-83A1-F6EECF244321}">
                <p14:modId xmlns:p14="http://schemas.microsoft.com/office/powerpoint/2010/main" val="4253708122"/>
              </p:ext>
            </p:extLst>
          </p:nvPr>
        </p:nvGraphicFramePr>
        <p:xfrm>
          <a:off x="2294568" y="2364721"/>
          <a:ext cx="2231390" cy="648072"/>
        </p:xfrm>
        <a:graphic>
          <a:graphicData uri="http://schemas.openxmlformats.org/drawingml/2006/table">
            <a:tbl>
              <a:tblPr firstRow="1" firstCol="1" bandRow="1">
                <a:tableStyleId>{5C22544A-7EE6-4342-B048-85BDC9FD1C3A}</a:tableStyleId>
              </a:tblPr>
              <a:tblGrid>
                <a:gridCol w="1331595"/>
                <a:gridCol w="899795"/>
              </a:tblGrid>
              <a:tr h="648072">
                <a:tc>
                  <a:txBody>
                    <a:bodyPr/>
                    <a:lstStyle/>
                    <a:p>
                      <a:pPr>
                        <a:lnSpc>
                          <a:spcPct val="115000"/>
                        </a:lnSpc>
                        <a:spcAft>
                          <a:spcPts val="0"/>
                        </a:spcAft>
                      </a:pPr>
                      <a:r>
                        <a:rPr lang="fr-FR" sz="1100" dirty="0">
                          <a:effectLst/>
                        </a:rPr>
                        <a:t> </a:t>
                      </a:r>
                    </a:p>
                    <a:p>
                      <a:pPr algn="ctr">
                        <a:lnSpc>
                          <a:spcPct val="115000"/>
                        </a:lnSpc>
                        <a:spcAft>
                          <a:spcPts val="0"/>
                        </a:spcAft>
                      </a:pPr>
                      <a:r>
                        <a:rPr lang="fr-FR" sz="2000" dirty="0">
                          <a:effectLst/>
                        </a:rPr>
                        <a:t>C’est qui ?</a:t>
                      </a:r>
                      <a:endParaRPr lang="fr-FR"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9" name="Rectangle 8"/>
          <p:cNvSpPr/>
          <p:nvPr/>
        </p:nvSpPr>
        <p:spPr>
          <a:xfrm>
            <a:off x="705725" y="3122542"/>
            <a:ext cx="5531868" cy="646331"/>
          </a:xfrm>
          <a:prstGeom prst="rect">
            <a:avLst/>
          </a:prstGeom>
        </p:spPr>
        <p:txBody>
          <a:bodyPr wrap="square">
            <a:spAutoFit/>
          </a:bodyPr>
          <a:lstStyle/>
          <a:p>
            <a:r>
              <a:rPr kumimoji="0" lang="fr-FR" altLang="fr-FR" sz="1600" b="0" i="0" u="none" strike="noStrike" cap="none" normalizeH="0" baseline="0" dirty="0" smtClean="0">
                <a:ln>
                  <a:noFill/>
                </a:ln>
                <a:solidFill>
                  <a:srgbClr val="666666"/>
                </a:solidFill>
                <a:effectLst/>
                <a:latin typeface="Helvetica"/>
                <a:ea typeface="Calibri" pitchFamily="34" charset="0"/>
                <a:cs typeface="Times New Roman" pitchFamily="18" charset="0"/>
              </a:rPr>
              <a:t>Anim</a:t>
            </a:r>
            <a:r>
              <a:rPr lang="fr-FR" altLang="fr-FR" sz="1600" dirty="0">
                <a:solidFill>
                  <a:srgbClr val="666666"/>
                </a:solidFill>
                <a:ea typeface="Calibri" pitchFamily="34" charset="0"/>
                <a:cs typeface="Times New Roman" pitchFamily="18" charset="0"/>
              </a:rPr>
              <a:t>é</a:t>
            </a:r>
            <a:r>
              <a:rPr kumimoji="0" lang="fr-FR" altLang="fr-FR" sz="1600" b="0" i="0" u="none" strike="noStrike" cap="none" normalizeH="0" baseline="0" dirty="0" smtClean="0">
                <a:ln>
                  <a:noFill/>
                </a:ln>
                <a:solidFill>
                  <a:srgbClr val="666666"/>
                </a:solidFill>
                <a:effectLst/>
                <a:latin typeface="Helvetica"/>
                <a:ea typeface="Calibri" pitchFamily="34" charset="0"/>
                <a:cs typeface="Times New Roman" pitchFamily="18" charset="0"/>
              </a:rPr>
              <a:t> par le </a:t>
            </a:r>
            <a:r>
              <a:rPr kumimoji="0" lang="fr-FR" altLang="fr-FR" b="1" i="0" u="none" strike="noStrike" cap="none" normalizeH="0" baseline="0" dirty="0" smtClean="0">
                <a:ln>
                  <a:noFill/>
                </a:ln>
                <a:solidFill>
                  <a:srgbClr val="666666"/>
                </a:solidFill>
                <a:effectLst/>
                <a:latin typeface="Helvetica"/>
                <a:ea typeface="Calibri" pitchFamily="34" charset="0"/>
                <a:cs typeface="Times New Roman" pitchFamily="18" charset="0"/>
              </a:rPr>
              <a:t>Centre National des Soins Palliatifs et de la Fin de Vie</a:t>
            </a:r>
            <a:r>
              <a:rPr kumimoji="0" lang="fr-FR" altLang="fr-FR" b="0" i="0" u="none" strike="noStrike" cap="none" normalizeH="0" baseline="0" dirty="0" smtClean="0">
                <a:ln>
                  <a:noFill/>
                </a:ln>
                <a:solidFill>
                  <a:srgbClr val="666666"/>
                </a:solidFill>
                <a:effectLst/>
                <a:latin typeface="Helvetica"/>
                <a:ea typeface="Calibri" pitchFamily="34" charset="0"/>
                <a:cs typeface="Times New Roman" pitchFamily="18" charset="0"/>
              </a:rPr>
              <a:t>. </a:t>
            </a:r>
            <a:r>
              <a:rPr kumimoji="0" lang="fr-FR" altLang="fr-FR" sz="1600" b="0" i="0" u="none" strike="noStrike" cap="none" normalizeH="0" baseline="0" dirty="0" smtClean="0">
                <a:ln>
                  <a:noFill/>
                </a:ln>
                <a:solidFill>
                  <a:srgbClr val="666666"/>
                </a:solidFill>
                <a:effectLst/>
                <a:latin typeface="Helvetica"/>
                <a:ea typeface="Calibri" pitchFamily="34" charset="0"/>
                <a:cs typeface="Times New Roman" pitchFamily="18" charset="0"/>
              </a:rPr>
              <a:t>Il a </a:t>
            </a:r>
            <a:r>
              <a:rPr lang="fr-FR" altLang="fr-FR" sz="1600" dirty="0">
                <a:solidFill>
                  <a:srgbClr val="666666"/>
                </a:solidFill>
                <a:ea typeface="Calibri" pitchFamily="34" charset="0"/>
                <a:cs typeface="Times New Roman" pitchFamily="18" charset="0"/>
              </a:rPr>
              <a:t>é</a:t>
            </a:r>
            <a:r>
              <a:rPr kumimoji="0" lang="fr-FR" altLang="fr-FR" sz="1600" b="0" i="0" u="none" strike="noStrike" cap="none" normalizeH="0" baseline="0" dirty="0" smtClean="0">
                <a:ln>
                  <a:noFill/>
                </a:ln>
                <a:solidFill>
                  <a:srgbClr val="666666"/>
                </a:solidFill>
                <a:effectLst/>
                <a:latin typeface="Helvetica"/>
                <a:ea typeface="Calibri" pitchFamily="34" charset="0"/>
                <a:cs typeface="Times New Roman" pitchFamily="18" charset="0"/>
              </a:rPr>
              <a:t>t</a:t>
            </a:r>
            <a:r>
              <a:rPr lang="fr-FR" altLang="fr-FR" sz="1600" dirty="0">
                <a:solidFill>
                  <a:srgbClr val="666666"/>
                </a:solidFill>
                <a:ea typeface="Calibri" pitchFamily="34" charset="0"/>
                <a:cs typeface="Times New Roman" pitchFamily="18" charset="0"/>
              </a:rPr>
              <a:t>é</a:t>
            </a:r>
            <a:r>
              <a:rPr kumimoji="0" lang="fr-FR" altLang="fr-FR" sz="1600" b="0" i="0" u="none" strike="noStrike" cap="none" normalizeH="0" baseline="0" dirty="0" smtClean="0">
                <a:ln>
                  <a:noFill/>
                </a:ln>
                <a:solidFill>
                  <a:srgbClr val="666666"/>
                </a:solidFill>
                <a:effectLst/>
                <a:latin typeface="Helvetica"/>
                <a:ea typeface="Calibri" pitchFamily="34" charset="0"/>
                <a:cs typeface="Times New Roman" pitchFamily="18" charset="0"/>
              </a:rPr>
              <a:t> initi</a:t>
            </a:r>
            <a:r>
              <a:rPr lang="fr-FR" altLang="fr-FR" sz="1600" dirty="0">
                <a:solidFill>
                  <a:srgbClr val="666666"/>
                </a:solidFill>
                <a:ea typeface="Calibri" pitchFamily="34" charset="0"/>
                <a:cs typeface="Times New Roman" pitchFamily="18" charset="0"/>
              </a:rPr>
              <a:t>é</a:t>
            </a:r>
            <a:r>
              <a:rPr kumimoji="0" lang="fr-FR" altLang="fr-FR" sz="1600" b="0" i="0" u="none" strike="noStrike" cap="none" normalizeH="0" baseline="0" dirty="0" smtClean="0">
                <a:ln>
                  <a:noFill/>
                </a:ln>
                <a:solidFill>
                  <a:srgbClr val="666666"/>
                </a:solidFill>
                <a:effectLst/>
                <a:latin typeface="Helvetica"/>
                <a:ea typeface="Calibri" pitchFamily="34" charset="0"/>
                <a:cs typeface="Times New Roman" pitchFamily="18" charset="0"/>
              </a:rPr>
              <a:t> fin 2010. </a:t>
            </a:r>
            <a:endParaRPr lang="fr-FR" dirty="0"/>
          </a:p>
        </p:txBody>
      </p:sp>
      <p:pic>
        <p:nvPicPr>
          <p:cNvPr id="3073"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835" y="3865866"/>
            <a:ext cx="1916831" cy="1765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ZoneTexte 9"/>
          <p:cNvSpPr txBox="1"/>
          <p:nvPr/>
        </p:nvSpPr>
        <p:spPr>
          <a:xfrm>
            <a:off x="327347" y="5725664"/>
            <a:ext cx="1876809" cy="553998"/>
          </a:xfrm>
          <a:prstGeom prst="rect">
            <a:avLst/>
          </a:prstGeom>
          <a:noFill/>
        </p:spPr>
        <p:txBody>
          <a:bodyPr wrap="square" rtlCol="0">
            <a:spAutoFit/>
          </a:bodyPr>
          <a:lstStyle/>
          <a:p>
            <a:endParaRPr lang="fr-FR" sz="600" dirty="0"/>
          </a:p>
          <a:p>
            <a:r>
              <a:rPr lang="en-US" sz="600" dirty="0"/>
              <a:t>By </a:t>
            </a:r>
            <a:r>
              <a:rPr lang="en-US" sz="600" dirty="0" err="1"/>
              <a:t>Lvcvlvs</a:t>
            </a:r>
            <a:r>
              <a:rPr lang="en-US" sz="600" dirty="0"/>
              <a:t> - Own work, sur la base de (based on) File:France </a:t>
            </a:r>
            <a:r>
              <a:rPr lang="en-US" sz="600" dirty="0" err="1"/>
              <a:t>loca-tion</a:t>
            </a:r>
            <a:r>
              <a:rPr lang="en-US" sz="600" dirty="0"/>
              <a:t> map-</a:t>
            </a:r>
            <a:r>
              <a:rPr lang="en-US" sz="600" dirty="0" err="1"/>
              <a:t>Regions.svg</a:t>
            </a:r>
            <a:r>
              <a:rPr lang="en-US" sz="600" dirty="0"/>
              <a:t>, CC BY-SA 3.0, https://commons.wikimedia.org/w/index.php?curid=22038727 </a:t>
            </a:r>
            <a:r>
              <a:rPr lang="en-US" sz="600" dirty="0" smtClean="0"/>
              <a:t>    </a:t>
            </a:r>
            <a:endParaRPr lang="fr-FR" sz="600" dirty="0"/>
          </a:p>
        </p:txBody>
      </p:sp>
      <p:sp>
        <p:nvSpPr>
          <p:cNvPr id="11" name="ZoneTexte 10"/>
          <p:cNvSpPr txBox="1"/>
          <p:nvPr/>
        </p:nvSpPr>
        <p:spPr>
          <a:xfrm>
            <a:off x="2516286" y="3340369"/>
            <a:ext cx="1583304" cy="369332"/>
          </a:xfrm>
          <a:prstGeom prst="rect">
            <a:avLst/>
          </a:prstGeom>
          <a:noFill/>
        </p:spPr>
        <p:txBody>
          <a:bodyPr wrap="square" rtlCol="0">
            <a:spAutoFit/>
          </a:bodyPr>
          <a:lstStyle/>
          <a:p>
            <a:pPr algn="ctr"/>
            <a:r>
              <a:rPr lang="fr-FR" dirty="0" smtClean="0"/>
              <a:t> </a:t>
            </a:r>
            <a:endParaRPr lang="fr-FR" sz="5400" dirty="0">
              <a:solidFill>
                <a:schemeClr val="accent5"/>
              </a:solidFill>
            </a:endParaRPr>
          </a:p>
        </p:txBody>
      </p:sp>
      <p:graphicFrame>
        <p:nvGraphicFramePr>
          <p:cNvPr id="13" name="Tableau 12"/>
          <p:cNvGraphicFramePr>
            <a:graphicFrameLocks noGrp="1"/>
          </p:cNvGraphicFramePr>
          <p:nvPr>
            <p:extLst>
              <p:ext uri="{D42A27DB-BD31-4B8C-83A1-F6EECF244321}">
                <p14:modId xmlns:p14="http://schemas.microsoft.com/office/powerpoint/2010/main" val="3355205897"/>
              </p:ext>
            </p:extLst>
          </p:nvPr>
        </p:nvGraphicFramePr>
        <p:xfrm>
          <a:off x="2458789" y="5665077"/>
          <a:ext cx="2121639" cy="736092"/>
        </p:xfrm>
        <a:graphic>
          <a:graphicData uri="http://schemas.openxmlformats.org/drawingml/2006/table">
            <a:tbl>
              <a:tblPr firstRow="1" firstCol="1" bandRow="1">
                <a:tableStyleId>{5C22544A-7EE6-4342-B048-85BDC9FD1C3A}</a:tableStyleId>
              </a:tblPr>
              <a:tblGrid>
                <a:gridCol w="1364922"/>
                <a:gridCol w="756717"/>
              </a:tblGrid>
              <a:tr h="736092">
                <a:tc>
                  <a:txBody>
                    <a:bodyPr/>
                    <a:lstStyle/>
                    <a:p>
                      <a:pPr>
                        <a:lnSpc>
                          <a:spcPct val="115000"/>
                        </a:lnSpc>
                        <a:spcAft>
                          <a:spcPts val="0"/>
                        </a:spcAft>
                      </a:pPr>
                      <a:r>
                        <a:rPr lang="fr-FR" sz="1100" dirty="0">
                          <a:effectLst/>
                        </a:rPr>
                        <a:t> </a:t>
                      </a:r>
                    </a:p>
                    <a:p>
                      <a:pPr algn="ctr">
                        <a:lnSpc>
                          <a:spcPct val="115000"/>
                        </a:lnSpc>
                        <a:spcAft>
                          <a:spcPts val="0"/>
                        </a:spcAft>
                      </a:pPr>
                      <a:r>
                        <a:rPr lang="fr-FR" sz="2000" dirty="0">
                          <a:effectLst/>
                        </a:rPr>
                        <a:t>Pourquoi </a:t>
                      </a:r>
                      <a:r>
                        <a:rPr lang="fr-FR" sz="2000" dirty="0" smtClean="0">
                          <a:effectLst/>
                        </a:rPr>
                        <a:t>?</a:t>
                      </a:r>
                    </a:p>
                    <a:p>
                      <a:pPr algn="ctr">
                        <a:lnSpc>
                          <a:spcPct val="115000"/>
                        </a:lnSpc>
                        <a:spcAft>
                          <a:spcPts val="0"/>
                        </a:spcAft>
                      </a:pPr>
                      <a:endParaRPr lang="fr-FR"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ZoneTexte 13"/>
          <p:cNvSpPr txBox="1"/>
          <p:nvPr/>
        </p:nvSpPr>
        <p:spPr>
          <a:xfrm>
            <a:off x="219483" y="5546522"/>
            <a:ext cx="2160240" cy="369332"/>
          </a:xfrm>
          <a:prstGeom prst="rect">
            <a:avLst/>
          </a:prstGeom>
          <a:noFill/>
        </p:spPr>
        <p:txBody>
          <a:bodyPr wrap="square" rtlCol="0">
            <a:spAutoFit/>
          </a:bodyPr>
          <a:lstStyle/>
          <a:p>
            <a:pPr algn="ctr"/>
            <a:r>
              <a:rPr lang="fr-FR" dirty="0" smtClean="0"/>
              <a:t>Sur le territoire</a:t>
            </a:r>
            <a:endParaRPr lang="fr-FR" dirty="0"/>
          </a:p>
        </p:txBody>
      </p:sp>
      <p:sp>
        <p:nvSpPr>
          <p:cNvPr id="15" name="Étoile à 4 branches 14"/>
          <p:cNvSpPr/>
          <p:nvPr/>
        </p:nvSpPr>
        <p:spPr>
          <a:xfrm>
            <a:off x="517543" y="4331611"/>
            <a:ext cx="144016" cy="144016"/>
          </a:xfrm>
          <a:prstGeom prst="star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Étoile à 4 branches 16"/>
          <p:cNvSpPr/>
          <p:nvPr/>
        </p:nvSpPr>
        <p:spPr>
          <a:xfrm>
            <a:off x="670045" y="4538906"/>
            <a:ext cx="144016" cy="144016"/>
          </a:xfrm>
          <a:prstGeom prst="star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Étoile à 4 branches 17"/>
          <p:cNvSpPr/>
          <p:nvPr/>
        </p:nvSpPr>
        <p:spPr>
          <a:xfrm flipH="1">
            <a:off x="542687" y="4527487"/>
            <a:ext cx="163038" cy="147576"/>
          </a:xfrm>
          <a:prstGeom prst="star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Étoile à 4 branches 19"/>
          <p:cNvSpPr/>
          <p:nvPr/>
        </p:nvSpPr>
        <p:spPr>
          <a:xfrm>
            <a:off x="1124744" y="4265266"/>
            <a:ext cx="144016" cy="144016"/>
          </a:xfrm>
          <a:prstGeom prst="star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Étoile à 4 branches 20"/>
          <p:cNvSpPr/>
          <p:nvPr/>
        </p:nvSpPr>
        <p:spPr>
          <a:xfrm>
            <a:off x="980728" y="4385251"/>
            <a:ext cx="144016" cy="144016"/>
          </a:xfrm>
          <a:prstGeom prst="star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Étoile à 4 branches 21"/>
          <p:cNvSpPr/>
          <p:nvPr/>
        </p:nvSpPr>
        <p:spPr>
          <a:xfrm>
            <a:off x="1701207" y="4287899"/>
            <a:ext cx="144016" cy="144016"/>
          </a:xfrm>
          <a:prstGeom prst="star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Étoile à 4 branches 22"/>
          <p:cNvSpPr/>
          <p:nvPr/>
        </p:nvSpPr>
        <p:spPr>
          <a:xfrm>
            <a:off x="1299603" y="4803875"/>
            <a:ext cx="144016" cy="144016"/>
          </a:xfrm>
          <a:prstGeom prst="star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2312192" y="4457259"/>
            <a:ext cx="2563309" cy="1077218"/>
          </a:xfrm>
          <a:prstGeom prst="rect">
            <a:avLst/>
          </a:prstGeom>
          <a:noFill/>
        </p:spPr>
        <p:txBody>
          <a:bodyPr wrap="square" rtlCol="0">
            <a:spAutoFit/>
          </a:bodyPr>
          <a:lstStyle/>
          <a:p>
            <a:pPr lvl="0" eaLnBrk="0" fontAlgn="base" hangingPunct="0">
              <a:spcBef>
                <a:spcPct val="0"/>
              </a:spcBef>
              <a:spcAft>
                <a:spcPct val="0"/>
              </a:spcAft>
            </a:pPr>
            <a:r>
              <a:rPr kumimoji="0" lang="fr-FR" altLang="fr-FR" sz="1600" b="0" i="0" u="none" strike="noStrike" cap="none" normalizeH="0" baseline="0" dirty="0" smtClean="0">
                <a:ln>
                  <a:noFill/>
                </a:ln>
                <a:solidFill>
                  <a:srgbClr val="666666"/>
                </a:solidFill>
                <a:effectLst/>
                <a:latin typeface="Helvetica"/>
                <a:ea typeface="Calibri" pitchFamily="34" charset="0"/>
                <a:cs typeface="Times New Roman" pitchFamily="18" charset="0"/>
              </a:rPr>
              <a:t>Un r</a:t>
            </a:r>
            <a:r>
              <a:rPr lang="fr-FR" altLang="fr-FR" sz="1600" dirty="0">
                <a:solidFill>
                  <a:srgbClr val="666666"/>
                </a:solidFill>
                <a:ea typeface="Calibri" pitchFamily="34" charset="0"/>
                <a:cs typeface="Times New Roman" pitchFamily="18" charset="0"/>
              </a:rPr>
              <a:t>é</a:t>
            </a:r>
            <a:r>
              <a:rPr kumimoji="0" lang="fr-FR" altLang="fr-FR" sz="1600" b="0" i="0" u="none" strike="noStrike" cap="none" normalizeH="0" baseline="0" dirty="0" smtClean="0">
                <a:ln>
                  <a:noFill/>
                </a:ln>
                <a:solidFill>
                  <a:srgbClr val="666666"/>
                </a:solidFill>
                <a:effectLst/>
                <a:latin typeface="Helvetica"/>
                <a:ea typeface="Calibri" pitchFamily="34" charset="0"/>
                <a:cs typeface="Times New Roman" pitchFamily="18" charset="0"/>
              </a:rPr>
              <a:t>seau </a:t>
            </a:r>
            <a:r>
              <a:rPr kumimoji="0" lang="fr-FR" altLang="fr-FR" sz="1600" b="1" i="0" u="none" strike="noStrike" cap="none" normalizeH="0" baseline="0" dirty="0" smtClean="0">
                <a:ln>
                  <a:noFill/>
                </a:ln>
                <a:solidFill>
                  <a:srgbClr val="666666"/>
                </a:solidFill>
                <a:effectLst/>
                <a:latin typeface="Helvetica"/>
                <a:ea typeface="Calibri" pitchFamily="34" charset="0"/>
                <a:cs typeface="Times New Roman" pitchFamily="18" charset="0"/>
              </a:rPr>
              <a:t>pluri-professionnel </a:t>
            </a:r>
          </a:p>
          <a:p>
            <a:pPr lvl="0" eaLnBrk="0" fontAlgn="base" hangingPunct="0">
              <a:spcBef>
                <a:spcPct val="0"/>
              </a:spcBef>
              <a:spcAft>
                <a:spcPct val="0"/>
              </a:spcAft>
            </a:pPr>
            <a:r>
              <a:rPr kumimoji="0" lang="fr-FR" altLang="fr-FR" sz="1600" b="1" i="0" u="none" strike="noStrike" cap="none" normalizeH="0" baseline="0" dirty="0" smtClean="0">
                <a:ln>
                  <a:noFill/>
                </a:ln>
                <a:solidFill>
                  <a:srgbClr val="666666"/>
                </a:solidFill>
                <a:effectLst/>
                <a:latin typeface="Helvetica"/>
                <a:ea typeface="Calibri" pitchFamily="34" charset="0"/>
                <a:cs typeface="Times New Roman" pitchFamily="18" charset="0"/>
              </a:rPr>
              <a:t>au service </a:t>
            </a:r>
            <a:r>
              <a:rPr kumimoji="0" lang="fr-FR" altLang="fr-FR" sz="1600" b="0" i="0" u="none" strike="noStrike" cap="none" normalizeH="0" baseline="0" dirty="0" smtClean="0">
                <a:ln>
                  <a:noFill/>
                </a:ln>
                <a:solidFill>
                  <a:srgbClr val="666666"/>
                </a:solidFill>
                <a:effectLst/>
                <a:latin typeface="Helvetica"/>
                <a:ea typeface="Calibri" pitchFamily="34" charset="0"/>
                <a:cs typeface="Times New Roman" pitchFamily="18" charset="0"/>
              </a:rPr>
              <a:t>de </a:t>
            </a:r>
          </a:p>
          <a:p>
            <a:pPr lvl="0" eaLnBrk="0" fontAlgn="base" hangingPunct="0">
              <a:spcBef>
                <a:spcPct val="0"/>
              </a:spcBef>
              <a:spcAft>
                <a:spcPct val="0"/>
              </a:spcAft>
            </a:pPr>
            <a:r>
              <a:rPr kumimoji="0" lang="fr-FR" altLang="fr-FR" sz="1600" b="0" i="0" u="none" strike="noStrike" cap="none" normalizeH="0" baseline="0" dirty="0" smtClean="0">
                <a:ln>
                  <a:noFill/>
                </a:ln>
                <a:solidFill>
                  <a:srgbClr val="666666"/>
                </a:solidFill>
                <a:effectLst/>
                <a:latin typeface="Helvetica"/>
                <a:ea typeface="Calibri" pitchFamily="34" charset="0"/>
                <a:cs typeface="Times New Roman" pitchFamily="18" charset="0"/>
              </a:rPr>
              <a:t>l</a:t>
            </a:r>
            <a:r>
              <a:rPr lang="fr-FR" altLang="fr-FR" sz="1600" b="1" dirty="0" smtClean="0">
                <a:solidFill>
                  <a:srgbClr val="666666"/>
                </a:solidFill>
                <a:ea typeface="Calibri" pitchFamily="34" charset="0"/>
                <a:cs typeface="Times New Roman" pitchFamily="18" charset="0"/>
              </a:rPr>
              <a:t>’</a:t>
            </a:r>
            <a:r>
              <a:rPr kumimoji="0" lang="fr-FR" altLang="fr-FR" sz="1600" b="1" i="0" u="none" strike="noStrike" cap="none" normalizeH="0" baseline="0" dirty="0" smtClean="0">
                <a:ln>
                  <a:noFill/>
                </a:ln>
                <a:solidFill>
                  <a:schemeClr val="accent6">
                    <a:lumMod val="75000"/>
                  </a:schemeClr>
                </a:solidFill>
                <a:effectLst/>
                <a:latin typeface="Helvetica"/>
                <a:ea typeface="Calibri" pitchFamily="34" charset="0"/>
                <a:cs typeface="Times New Roman" pitchFamily="18" charset="0"/>
              </a:rPr>
              <a:t>interdisciplinarit</a:t>
            </a:r>
            <a:r>
              <a:rPr lang="fr-FR" altLang="fr-FR" sz="1600" b="1" dirty="0" smtClean="0">
                <a:solidFill>
                  <a:schemeClr val="accent6">
                    <a:lumMod val="75000"/>
                  </a:schemeClr>
                </a:solidFill>
                <a:ea typeface="Calibri" pitchFamily="34" charset="0"/>
                <a:cs typeface="Times New Roman" pitchFamily="18" charset="0"/>
              </a:rPr>
              <a:t>é</a:t>
            </a:r>
            <a:endParaRPr kumimoji="0" lang="fr-FR" altLang="fr-FR"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2" name="Tableau 31"/>
          <p:cNvGraphicFramePr>
            <a:graphicFrameLocks noGrp="1"/>
          </p:cNvGraphicFramePr>
          <p:nvPr>
            <p:extLst>
              <p:ext uri="{D42A27DB-BD31-4B8C-83A1-F6EECF244321}">
                <p14:modId xmlns:p14="http://schemas.microsoft.com/office/powerpoint/2010/main" val="1614093669"/>
              </p:ext>
            </p:extLst>
          </p:nvPr>
        </p:nvGraphicFramePr>
        <p:xfrm>
          <a:off x="213554" y="6301575"/>
          <a:ext cx="2158742" cy="736092"/>
        </p:xfrm>
        <a:graphic>
          <a:graphicData uri="http://schemas.openxmlformats.org/drawingml/2006/table">
            <a:tbl>
              <a:tblPr firstRow="1" firstCol="1" bandRow="1">
                <a:tableStyleId>{5C22544A-7EE6-4342-B048-85BDC9FD1C3A}</a:tableStyleId>
              </a:tblPr>
              <a:tblGrid>
                <a:gridCol w="1329055"/>
                <a:gridCol w="829687"/>
              </a:tblGrid>
              <a:tr h="736092">
                <a:tc>
                  <a:txBody>
                    <a:bodyPr/>
                    <a:lstStyle/>
                    <a:p>
                      <a:pPr>
                        <a:lnSpc>
                          <a:spcPct val="115000"/>
                        </a:lnSpc>
                        <a:spcAft>
                          <a:spcPts val="0"/>
                        </a:spcAft>
                      </a:pPr>
                      <a:r>
                        <a:rPr lang="fr-FR" sz="1100" dirty="0">
                          <a:effectLst/>
                        </a:rPr>
                        <a:t> </a:t>
                      </a:r>
                    </a:p>
                    <a:p>
                      <a:pPr algn="ctr">
                        <a:lnSpc>
                          <a:spcPct val="115000"/>
                        </a:lnSpc>
                        <a:spcAft>
                          <a:spcPts val="0"/>
                        </a:spcAft>
                      </a:pPr>
                      <a:r>
                        <a:rPr lang="fr-FR" sz="2000" dirty="0" smtClean="0">
                          <a:effectLst/>
                        </a:rPr>
                        <a:t>Pour</a:t>
                      </a:r>
                      <a:r>
                        <a:rPr lang="fr-FR" sz="2000" baseline="0" dirty="0" smtClean="0">
                          <a:effectLst/>
                        </a:rPr>
                        <a:t> qui</a:t>
                      </a:r>
                      <a:r>
                        <a:rPr lang="fr-FR" sz="2000" dirty="0">
                          <a:effectLst/>
                        </a:rPr>
                        <a:t> </a:t>
                      </a:r>
                      <a:r>
                        <a:rPr lang="fr-FR" sz="2000" dirty="0" smtClean="0">
                          <a:effectLst/>
                        </a:rPr>
                        <a:t>?</a:t>
                      </a:r>
                    </a:p>
                    <a:p>
                      <a:pPr algn="ctr">
                        <a:lnSpc>
                          <a:spcPct val="115000"/>
                        </a:lnSpc>
                        <a:spcAft>
                          <a:spcPts val="0"/>
                        </a:spcAft>
                      </a:pPr>
                      <a:endParaRPr lang="fr-FR"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3" name="Tableau 32"/>
          <p:cNvGraphicFramePr>
            <a:graphicFrameLocks noGrp="1"/>
          </p:cNvGraphicFramePr>
          <p:nvPr>
            <p:extLst>
              <p:ext uri="{D42A27DB-BD31-4B8C-83A1-F6EECF244321}">
                <p14:modId xmlns:p14="http://schemas.microsoft.com/office/powerpoint/2010/main" val="2064539198"/>
              </p:ext>
            </p:extLst>
          </p:nvPr>
        </p:nvGraphicFramePr>
        <p:xfrm>
          <a:off x="4741125" y="6232665"/>
          <a:ext cx="2049786" cy="736092"/>
        </p:xfrm>
        <a:graphic>
          <a:graphicData uri="http://schemas.openxmlformats.org/drawingml/2006/table">
            <a:tbl>
              <a:tblPr firstRow="1" firstCol="1" bandRow="1">
                <a:tableStyleId>{5C22544A-7EE6-4342-B048-85BDC9FD1C3A}</a:tableStyleId>
              </a:tblPr>
              <a:tblGrid>
                <a:gridCol w="1433139"/>
                <a:gridCol w="616647"/>
              </a:tblGrid>
              <a:tr h="736092">
                <a:tc>
                  <a:txBody>
                    <a:bodyPr/>
                    <a:lstStyle/>
                    <a:p>
                      <a:pPr>
                        <a:lnSpc>
                          <a:spcPct val="115000"/>
                        </a:lnSpc>
                        <a:spcAft>
                          <a:spcPts val="0"/>
                        </a:spcAft>
                      </a:pPr>
                      <a:r>
                        <a:rPr lang="fr-FR" sz="1100" dirty="0">
                          <a:effectLst/>
                        </a:rPr>
                        <a:t> </a:t>
                      </a:r>
                    </a:p>
                    <a:p>
                      <a:pPr algn="ctr">
                        <a:lnSpc>
                          <a:spcPct val="115000"/>
                        </a:lnSpc>
                        <a:spcAft>
                          <a:spcPts val="0"/>
                        </a:spcAft>
                      </a:pPr>
                      <a:r>
                        <a:rPr lang="fr-FR" sz="2000" dirty="0" smtClean="0">
                          <a:effectLst/>
                        </a:rPr>
                        <a:t>Comment ?</a:t>
                      </a:r>
                    </a:p>
                    <a:p>
                      <a:pPr algn="ctr">
                        <a:lnSpc>
                          <a:spcPct val="115000"/>
                        </a:lnSpc>
                        <a:spcAft>
                          <a:spcPts val="0"/>
                        </a:spcAft>
                      </a:pPr>
                      <a:endParaRPr lang="fr-FR"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5" name="Zone de texte 25"/>
          <p:cNvSpPr txBox="1">
            <a:spLocks noChangeArrowheads="1"/>
          </p:cNvSpPr>
          <p:nvPr/>
        </p:nvSpPr>
        <p:spPr bwMode="auto">
          <a:xfrm>
            <a:off x="2041875" y="8283825"/>
            <a:ext cx="4451304" cy="709047"/>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666666"/>
                </a:solidFill>
                <a:effectLst/>
                <a:latin typeface="Helvetica"/>
                <a:ea typeface="Calibri" pitchFamily="34" charset="0"/>
                <a:cs typeface="Times New Roman" pitchFamily="18" charset="0"/>
              </a:rPr>
              <a:t>En r</a:t>
            </a:r>
            <a:r>
              <a:rPr kumimoji="0" lang="fr-FR" altLang="fr-FR" sz="1100" b="0" i="0" u="none" strike="noStrike" cap="none" normalizeH="0" baseline="0" dirty="0" smtClean="0">
                <a:ln>
                  <a:noFill/>
                </a:ln>
                <a:solidFill>
                  <a:srgbClr val="666666"/>
                </a:solidFill>
                <a:effectLst/>
                <a:latin typeface="Calibri"/>
                <a:ea typeface="Calibri" pitchFamily="34" charset="0"/>
                <a:cs typeface="Times New Roman" pitchFamily="18" charset="0"/>
              </a:rPr>
              <a:t>é</a:t>
            </a:r>
            <a:r>
              <a:rPr kumimoji="0" lang="fr-FR" altLang="fr-FR" sz="1100" b="0" i="0" u="none" strike="noStrike" cap="none" normalizeH="0" baseline="0" dirty="0" smtClean="0">
                <a:ln>
                  <a:noFill/>
                </a:ln>
                <a:solidFill>
                  <a:srgbClr val="666666"/>
                </a:solidFill>
                <a:effectLst/>
                <a:latin typeface="Helvetica"/>
                <a:ea typeface="Calibri" pitchFamily="34" charset="0"/>
                <a:cs typeface="Times New Roman" pitchFamily="18" charset="0"/>
              </a:rPr>
              <a:t>flexion sur le r</a:t>
            </a:r>
            <a:r>
              <a:rPr kumimoji="0" lang="fr-FR" altLang="fr-FR" sz="1100" b="0" i="0" u="none" strike="noStrike" cap="none" normalizeH="0" baseline="0" dirty="0" smtClean="0">
                <a:ln>
                  <a:noFill/>
                </a:ln>
                <a:solidFill>
                  <a:srgbClr val="666666"/>
                </a:solidFill>
                <a:effectLst/>
                <a:latin typeface="Calibri"/>
                <a:ea typeface="Calibri" pitchFamily="34" charset="0"/>
                <a:cs typeface="Times New Roman" pitchFamily="18" charset="0"/>
              </a:rPr>
              <a:t>é</a:t>
            </a:r>
            <a:r>
              <a:rPr kumimoji="0" lang="fr-FR" altLang="fr-FR" sz="1100" b="0" i="0" u="none" strike="noStrike" cap="none" normalizeH="0" baseline="0" dirty="0" smtClean="0">
                <a:ln>
                  <a:noFill/>
                </a:ln>
                <a:solidFill>
                  <a:srgbClr val="666666"/>
                </a:solidFill>
                <a:effectLst/>
                <a:latin typeface="Helvetica"/>
                <a:ea typeface="Calibri" pitchFamily="34" charset="0"/>
                <a:cs typeface="Times New Roman" pitchFamily="18" charset="0"/>
              </a:rPr>
              <a:t>f</a:t>
            </a:r>
            <a:r>
              <a:rPr kumimoji="0" lang="fr-FR" altLang="fr-FR" sz="1100" b="0" i="0" u="none" strike="noStrike" cap="none" normalizeH="0" baseline="0" dirty="0" smtClean="0">
                <a:ln>
                  <a:noFill/>
                </a:ln>
                <a:solidFill>
                  <a:srgbClr val="666666"/>
                </a:solidFill>
                <a:effectLst/>
                <a:latin typeface="Calibri"/>
                <a:ea typeface="Calibri" pitchFamily="34" charset="0"/>
                <a:cs typeface="Times New Roman" pitchFamily="18" charset="0"/>
              </a:rPr>
              <a:t>é</a:t>
            </a:r>
            <a:r>
              <a:rPr kumimoji="0" lang="fr-FR" altLang="fr-FR" sz="1100" b="0" i="0" u="none" strike="noStrike" cap="none" normalizeH="0" baseline="0" dirty="0" smtClean="0">
                <a:ln>
                  <a:noFill/>
                </a:ln>
                <a:solidFill>
                  <a:srgbClr val="666666"/>
                </a:solidFill>
                <a:effectLst/>
                <a:latin typeface="Helvetica"/>
                <a:ea typeface="Calibri" pitchFamily="34" charset="0"/>
                <a:cs typeface="Times New Roman" pitchFamily="18" charset="0"/>
              </a:rPr>
              <a:t>rencement de ressources documentaires dans une base de donn</a:t>
            </a:r>
            <a:r>
              <a:rPr kumimoji="0" lang="fr-FR" altLang="fr-FR" sz="1100" b="0" i="0" u="none" strike="noStrike" cap="none" normalizeH="0" baseline="0" dirty="0" smtClean="0">
                <a:ln>
                  <a:noFill/>
                </a:ln>
                <a:solidFill>
                  <a:srgbClr val="666666"/>
                </a:solidFill>
                <a:effectLst/>
                <a:latin typeface="Calibri"/>
                <a:ea typeface="Calibri" pitchFamily="34" charset="0"/>
                <a:cs typeface="Times New Roman" pitchFamily="18" charset="0"/>
              </a:rPr>
              <a:t>é</a:t>
            </a:r>
            <a:r>
              <a:rPr kumimoji="0" lang="fr-FR" altLang="fr-FR" sz="1100" b="0" i="0" u="none" strike="noStrike" cap="none" normalizeH="0" baseline="0" dirty="0" smtClean="0">
                <a:ln>
                  <a:noFill/>
                </a:ln>
                <a:solidFill>
                  <a:srgbClr val="666666"/>
                </a:solidFill>
                <a:effectLst/>
                <a:latin typeface="Helvetica"/>
                <a:ea typeface="Calibri" pitchFamily="34" charset="0"/>
                <a:cs typeface="Times New Roman" pitchFamily="18" charset="0"/>
              </a:rPr>
              <a:t>es commune. Un site internet…</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2000" b="1" i="0" u="none" strike="noStrike" cap="none" normalizeH="0" baseline="0" dirty="0" smtClean="0">
                <a:ln>
                  <a:noFill/>
                </a:ln>
                <a:solidFill>
                  <a:schemeClr val="accent5">
                    <a:lumMod val="75000"/>
                  </a:schemeClr>
                </a:solidFill>
                <a:effectLst/>
                <a:latin typeface="Helvetica"/>
                <a:ea typeface="Calibri" pitchFamily="34" charset="0"/>
                <a:cs typeface="Times New Roman" pitchFamily="18" charset="0"/>
              </a:rPr>
              <a:t>Avec Vous</a:t>
            </a:r>
            <a:r>
              <a:rPr kumimoji="0" lang="fr-FR" altLang="fr-FR" sz="2000" b="1" i="0" u="none" strike="noStrike" cap="none" normalizeH="0" baseline="0" dirty="0" smtClean="0">
                <a:ln>
                  <a:noFill/>
                </a:ln>
                <a:solidFill>
                  <a:schemeClr val="accent5">
                    <a:lumMod val="75000"/>
                  </a:schemeClr>
                </a:solidFill>
                <a:effectLst/>
                <a:latin typeface="Calibri"/>
                <a:ea typeface="Calibri" pitchFamily="34" charset="0"/>
                <a:cs typeface="Times New Roman" pitchFamily="18" charset="0"/>
              </a:rPr>
              <a:t> </a:t>
            </a:r>
            <a:r>
              <a:rPr kumimoji="0" lang="fr-FR" altLang="fr-FR" sz="2000" b="1" i="0" u="none" strike="noStrike" cap="none" normalizeH="0" baseline="0" dirty="0" smtClean="0">
                <a:ln>
                  <a:noFill/>
                </a:ln>
                <a:solidFill>
                  <a:schemeClr val="accent5">
                    <a:lumMod val="75000"/>
                  </a:schemeClr>
                </a:solidFill>
                <a:effectLst/>
                <a:latin typeface="Helvetica"/>
                <a:ea typeface="Calibri" pitchFamily="34" charset="0"/>
                <a:cs typeface="Times New Roman" pitchFamily="18" charset="0"/>
              </a:rPr>
              <a:t>! Rejoignez-nou</a:t>
            </a:r>
            <a:r>
              <a:rPr kumimoji="0" lang="fr-FR" altLang="fr-FR" sz="2000" b="0" i="0" u="none" strike="noStrike" cap="none" normalizeH="0" baseline="0" dirty="0" smtClean="0">
                <a:ln>
                  <a:noFill/>
                </a:ln>
                <a:solidFill>
                  <a:schemeClr val="accent5">
                    <a:lumMod val="75000"/>
                  </a:schemeClr>
                </a:solidFill>
                <a:effectLst/>
                <a:latin typeface="Helvetica"/>
                <a:ea typeface="Calibri" pitchFamily="34" charset="0"/>
                <a:cs typeface="Times New Roman" pitchFamily="18" charset="0"/>
              </a:rPr>
              <a:t>s</a:t>
            </a:r>
            <a:r>
              <a:rPr kumimoji="0" lang="fr-FR" altLang="fr-FR" sz="2000" b="0" i="0" u="none" strike="noStrike" cap="none" normalizeH="0" dirty="0" smtClean="0">
                <a:ln>
                  <a:noFill/>
                </a:ln>
                <a:solidFill>
                  <a:schemeClr val="accent5">
                    <a:lumMod val="75000"/>
                  </a:schemeClr>
                </a:solidFill>
                <a:effectLst/>
                <a:latin typeface="Helvetica"/>
                <a:ea typeface="Calibri" pitchFamily="34" charset="0"/>
                <a:cs typeface="Times New Roman" pitchFamily="18" charset="0"/>
              </a:rPr>
              <a:t>.                  </a:t>
            </a:r>
            <a:r>
              <a:rPr kumimoji="0" lang="fr-FR" altLang="fr-FR" sz="2000" b="0" i="0" u="none" strike="noStrike" cap="none" normalizeH="0" baseline="0" dirty="0" smtClean="0">
                <a:ln>
                  <a:noFill/>
                </a:ln>
                <a:solidFill>
                  <a:srgbClr val="666666"/>
                </a:solidFill>
                <a:effectLst/>
                <a:latin typeface="Helvetica"/>
                <a:ea typeface="Calibri" pitchFamily="34" charset="0"/>
                <a:cs typeface="Times New Roman" pitchFamily="18" charset="0"/>
              </a:rPr>
              <a:t> </a:t>
            </a:r>
            <a:r>
              <a:rPr kumimoji="0" lang="fr-FR" altLang="fr-FR" sz="1000" b="0" i="0" u="none" strike="noStrike" cap="none" normalizeH="0" baseline="0" dirty="0" smtClean="0">
                <a:ln>
                  <a:noFill/>
                </a:ln>
                <a:solidFill>
                  <a:srgbClr val="666666"/>
                </a:solidFill>
                <a:effectLst/>
                <a:latin typeface="Helvetica"/>
                <a:ea typeface="Calibri" pitchFamily="34" charset="0"/>
                <a:cs typeface="Times New Roman" pitchFamily="18" charset="0"/>
              </a:rPr>
              <a:t>Contact</a:t>
            </a:r>
            <a:r>
              <a:rPr kumimoji="0" lang="fr-FR" altLang="fr-FR" sz="1000" b="0" i="0" u="none" strike="noStrike" cap="none" normalizeH="0" baseline="0" dirty="0" smtClean="0">
                <a:ln>
                  <a:noFill/>
                </a:ln>
                <a:solidFill>
                  <a:srgbClr val="666666"/>
                </a:solidFill>
                <a:effectLst/>
                <a:latin typeface="Calibri"/>
                <a:ea typeface="Calibri" pitchFamily="34" charset="0"/>
                <a:cs typeface="Times New Roman" pitchFamily="18" charset="0"/>
              </a:rPr>
              <a:t> </a:t>
            </a:r>
            <a:r>
              <a:rPr kumimoji="0" lang="fr-FR" altLang="fr-FR" sz="1000" b="0" i="0" u="none" strike="noStrike" cap="none" normalizeH="0" baseline="0" dirty="0" smtClean="0">
                <a:ln>
                  <a:noFill/>
                </a:ln>
                <a:solidFill>
                  <a:srgbClr val="666666"/>
                </a:solidFill>
                <a:effectLst/>
                <a:latin typeface="Helvetica"/>
                <a:ea typeface="Calibri" pitchFamily="34" charset="0"/>
                <a:cs typeface="Times New Roman" pitchFamily="18" charset="0"/>
              </a:rPr>
              <a:t>: </a:t>
            </a:r>
            <a:r>
              <a:rPr kumimoji="0" lang="fr-FR" altLang="fr-FR"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cndr.documentation@croix-saint-simon.org</a:t>
            </a:r>
            <a:r>
              <a:rPr kumimoji="0" lang="fr-FR" altLang="fr-FR" sz="1000" b="0" i="0" u="none" strike="noStrike" cap="none" normalizeH="0" baseline="0" dirty="0" smtClean="0">
                <a:ln>
                  <a:noFill/>
                </a:ln>
                <a:solidFill>
                  <a:srgbClr val="666666"/>
                </a:solidFill>
                <a:effectLst/>
                <a:latin typeface="Helvetica"/>
                <a:ea typeface="Calibri" pitchFamily="34" charset="0"/>
                <a:cs typeface="Times New Roman" pitchFamily="18" charset="0"/>
              </a:rPr>
              <a:t> </a:t>
            </a:r>
            <a:endParaRPr kumimoji="0" lang="fr-FR" alt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Zone de texte 27"/>
          <p:cNvSpPr txBox="1"/>
          <p:nvPr/>
        </p:nvSpPr>
        <p:spPr>
          <a:xfrm>
            <a:off x="4769887" y="7072308"/>
            <a:ext cx="2077961" cy="93610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fr-FR" sz="1100" dirty="0" smtClean="0">
                <a:solidFill>
                  <a:srgbClr val="666666"/>
                </a:solidFill>
                <a:effectLst/>
                <a:latin typeface="Helvetica"/>
                <a:ea typeface="Calibri"/>
                <a:cs typeface="Times New Roman"/>
              </a:rPr>
              <a:t>Un travail en </a:t>
            </a:r>
            <a:r>
              <a:rPr lang="fr-FR" sz="1200" b="1" dirty="0" smtClean="0">
                <a:solidFill>
                  <a:srgbClr val="666666"/>
                </a:solidFill>
                <a:effectLst/>
                <a:latin typeface="Helvetica"/>
                <a:ea typeface="Calibri"/>
                <a:cs typeface="Times New Roman"/>
              </a:rPr>
              <a:t>réseau</a:t>
            </a:r>
            <a:r>
              <a:rPr lang="fr-FR" sz="1100" dirty="0" smtClean="0">
                <a:solidFill>
                  <a:srgbClr val="666666"/>
                </a:solidFill>
                <a:effectLst/>
                <a:latin typeface="Helvetica"/>
                <a:ea typeface="Calibri"/>
                <a:cs typeface="Times New Roman"/>
              </a:rPr>
              <a:t>, à  distance des différents  membres.</a:t>
            </a:r>
          </a:p>
          <a:p>
            <a:pPr algn="just">
              <a:lnSpc>
                <a:spcPct val="115000"/>
              </a:lnSpc>
              <a:spcAft>
                <a:spcPts val="1000"/>
              </a:spcAft>
            </a:pPr>
            <a:r>
              <a:rPr lang="fr-FR" sz="1100" dirty="0" smtClean="0">
                <a:solidFill>
                  <a:srgbClr val="666666"/>
                </a:solidFill>
                <a:effectLst/>
                <a:latin typeface="Helvetica"/>
                <a:ea typeface="Calibri"/>
                <a:cs typeface="Times New Roman"/>
              </a:rPr>
              <a:t>Une </a:t>
            </a:r>
            <a:r>
              <a:rPr lang="fr-FR" sz="1200" b="1" dirty="0">
                <a:solidFill>
                  <a:srgbClr val="FFC000"/>
                </a:solidFill>
                <a:effectLst/>
                <a:latin typeface="Helvetica"/>
                <a:ea typeface="Calibri"/>
                <a:cs typeface="Times New Roman"/>
              </a:rPr>
              <a:t>réunion </a:t>
            </a:r>
            <a:r>
              <a:rPr lang="fr-FR" sz="1200" b="1" dirty="0" smtClean="0">
                <a:solidFill>
                  <a:srgbClr val="FFC000"/>
                </a:solidFill>
                <a:effectLst/>
                <a:latin typeface="Helvetica"/>
                <a:ea typeface="Calibri"/>
                <a:cs typeface="Times New Roman"/>
              </a:rPr>
              <a:t>annuelle</a:t>
            </a:r>
            <a:endParaRPr lang="fr-FR" sz="1100" dirty="0">
              <a:solidFill>
                <a:srgbClr val="FFC000"/>
              </a:solidFill>
              <a:effectLst/>
              <a:ea typeface="Calibri"/>
              <a:cs typeface="Times New Roman"/>
            </a:endParaRPr>
          </a:p>
          <a:p>
            <a:pPr>
              <a:lnSpc>
                <a:spcPct val="115000"/>
              </a:lnSpc>
              <a:spcAft>
                <a:spcPts val="1000"/>
              </a:spcAft>
            </a:pPr>
            <a:r>
              <a:rPr lang="fr-FR" sz="1100" dirty="0">
                <a:effectLst/>
                <a:ea typeface="Calibri"/>
                <a:cs typeface="Times New Roman"/>
              </a:rPr>
              <a:t> </a:t>
            </a:r>
          </a:p>
        </p:txBody>
      </p:sp>
      <p:sp>
        <p:nvSpPr>
          <p:cNvPr id="26" name="Rectangle 25"/>
          <p:cNvSpPr/>
          <p:nvPr/>
        </p:nvSpPr>
        <p:spPr>
          <a:xfrm>
            <a:off x="362588" y="8256138"/>
            <a:ext cx="1524312" cy="697319"/>
          </a:xfrm>
          <a:prstGeom prst="rect">
            <a:avLst/>
          </a:prstGeom>
          <a:solidFill>
            <a:schemeClr val="accent6">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C’est demain</a:t>
            </a:r>
            <a:endParaRPr lang="fr-FR" dirty="0"/>
          </a:p>
        </p:txBody>
      </p:sp>
      <p:sp>
        <p:nvSpPr>
          <p:cNvPr id="39" name="Rectangle 38"/>
          <p:cNvSpPr/>
          <p:nvPr/>
        </p:nvSpPr>
        <p:spPr>
          <a:xfrm>
            <a:off x="225329" y="7073506"/>
            <a:ext cx="2086863" cy="938719"/>
          </a:xfrm>
          <a:prstGeom prst="rect">
            <a:avLst/>
          </a:prstGeom>
        </p:spPr>
        <p:txBody>
          <a:bodyPr wrap="square">
            <a:spAutoFit/>
          </a:bodyPr>
          <a:lstStyle/>
          <a:p>
            <a:pPr algn="just"/>
            <a:r>
              <a:rPr lang="fr-FR" sz="1100" b="1" dirty="0" smtClean="0">
                <a:solidFill>
                  <a:srgbClr val="AC74AD"/>
                </a:solidFill>
                <a:latin typeface="Helvetica"/>
                <a:ea typeface="Calibri"/>
                <a:cs typeface="Times New Roman"/>
              </a:rPr>
              <a:t>Professionnels, étudiants</a:t>
            </a:r>
            <a:endParaRPr lang="fr-FR" sz="1100" b="1" dirty="0">
              <a:solidFill>
                <a:srgbClr val="AC74AD"/>
              </a:solidFill>
              <a:latin typeface="Helvetica"/>
              <a:ea typeface="Calibri"/>
              <a:cs typeface="Times New Roman"/>
            </a:endParaRPr>
          </a:p>
          <a:p>
            <a:pPr algn="just"/>
            <a:r>
              <a:rPr lang="fr-FR" sz="1100" b="1" dirty="0" smtClean="0">
                <a:solidFill>
                  <a:srgbClr val="AC74AD"/>
                </a:solidFill>
                <a:latin typeface="Helvetica"/>
                <a:ea typeface="Calibri"/>
                <a:cs typeface="Times New Roman"/>
              </a:rPr>
              <a:t>chercheurs, bénévoles</a:t>
            </a:r>
            <a:endParaRPr lang="fr-FR" sz="1100" b="1" dirty="0">
              <a:solidFill>
                <a:srgbClr val="AC74AD"/>
              </a:solidFill>
              <a:latin typeface="Helvetica"/>
              <a:ea typeface="Calibri"/>
              <a:cs typeface="Times New Roman"/>
            </a:endParaRPr>
          </a:p>
          <a:p>
            <a:pPr algn="just"/>
            <a:r>
              <a:rPr lang="fr-FR" sz="1100" b="1" dirty="0">
                <a:solidFill>
                  <a:srgbClr val="AC74AD"/>
                </a:solidFill>
                <a:latin typeface="Helvetica"/>
                <a:ea typeface="Calibri"/>
                <a:cs typeface="Times New Roman"/>
              </a:rPr>
              <a:t>Grand </a:t>
            </a:r>
            <a:r>
              <a:rPr lang="fr-FR" sz="1100" b="1" dirty="0" smtClean="0">
                <a:solidFill>
                  <a:srgbClr val="AC74AD"/>
                </a:solidFill>
                <a:latin typeface="Helvetica"/>
                <a:ea typeface="Calibri"/>
                <a:cs typeface="Times New Roman"/>
              </a:rPr>
              <a:t>Public</a:t>
            </a:r>
            <a:r>
              <a:rPr lang="fr-FR" sz="1100" dirty="0">
                <a:solidFill>
                  <a:srgbClr val="666666"/>
                </a:solidFill>
                <a:latin typeface="Helvetica"/>
                <a:ea typeface="Calibri"/>
                <a:cs typeface="Times New Roman"/>
              </a:rPr>
              <a:t> </a:t>
            </a:r>
            <a:r>
              <a:rPr lang="fr-FR" sz="1100" dirty="0" smtClean="0">
                <a:solidFill>
                  <a:srgbClr val="666666"/>
                </a:solidFill>
                <a:latin typeface="Helvetica"/>
                <a:ea typeface="Calibri"/>
                <a:cs typeface="Times New Roman"/>
              </a:rPr>
              <a:t>qui sont intéressés </a:t>
            </a:r>
            <a:r>
              <a:rPr lang="fr-FR" sz="1100" dirty="0">
                <a:solidFill>
                  <a:srgbClr val="666666"/>
                </a:solidFill>
                <a:latin typeface="Helvetica"/>
                <a:ea typeface="Calibri"/>
                <a:cs typeface="Times New Roman"/>
              </a:rPr>
              <a:t>par les </a:t>
            </a:r>
            <a:r>
              <a:rPr lang="fr-FR" sz="1100" dirty="0" smtClean="0">
                <a:solidFill>
                  <a:srgbClr val="666666"/>
                </a:solidFill>
                <a:latin typeface="Helvetica"/>
                <a:ea typeface="Calibri"/>
                <a:cs typeface="Times New Roman"/>
              </a:rPr>
              <a:t>questions </a:t>
            </a:r>
            <a:r>
              <a:rPr lang="fr-FR" sz="1100" dirty="0">
                <a:solidFill>
                  <a:srgbClr val="666666"/>
                </a:solidFill>
                <a:latin typeface="Helvetica"/>
                <a:ea typeface="Calibri"/>
                <a:cs typeface="Times New Roman"/>
              </a:rPr>
              <a:t>sur </a:t>
            </a:r>
            <a:r>
              <a:rPr lang="fr-FR" sz="1100" dirty="0" smtClean="0">
                <a:solidFill>
                  <a:srgbClr val="666666"/>
                </a:solidFill>
                <a:latin typeface="Helvetica"/>
                <a:ea typeface="Calibri"/>
                <a:cs typeface="Times New Roman"/>
              </a:rPr>
              <a:t>la </a:t>
            </a:r>
            <a:r>
              <a:rPr lang="fr-FR" sz="1100" dirty="0">
                <a:solidFill>
                  <a:srgbClr val="666666"/>
                </a:solidFill>
                <a:latin typeface="Helvetica"/>
                <a:ea typeface="Calibri"/>
                <a:cs typeface="Times New Roman"/>
              </a:rPr>
              <a:t>fin de vie… </a:t>
            </a:r>
          </a:p>
        </p:txBody>
      </p:sp>
      <p:pic>
        <p:nvPicPr>
          <p:cNvPr id="3075" name="Picture 3" descr="C:\Users\s-palliatifs\Desktop\Word Art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94090" y="3619057"/>
            <a:ext cx="1881813" cy="1921783"/>
          </a:xfrm>
          <a:prstGeom prst="rect">
            <a:avLst/>
          </a:prstGeom>
          <a:noFill/>
          <a:extLst>
            <a:ext uri="{909E8E84-426E-40DD-AFC4-6F175D3DCCD1}">
              <a14:hiddenFill xmlns:a14="http://schemas.microsoft.com/office/drawing/2010/main">
                <a:solidFill>
                  <a:srgbClr val="FFFFFF"/>
                </a:solidFill>
              </a14:hiddenFill>
            </a:ext>
          </a:extLst>
        </p:spPr>
      </p:pic>
      <p:sp>
        <p:nvSpPr>
          <p:cNvPr id="41" name="ZoneTexte 40"/>
          <p:cNvSpPr txBox="1"/>
          <p:nvPr/>
        </p:nvSpPr>
        <p:spPr>
          <a:xfrm>
            <a:off x="2480849" y="6534144"/>
            <a:ext cx="2099579" cy="1585049"/>
          </a:xfrm>
          <a:prstGeom prst="rect">
            <a:avLst/>
          </a:prstGeom>
          <a:noFill/>
        </p:spPr>
        <p:txBody>
          <a:bodyPr wrap="square" rtlCol="0">
            <a:spAutoFit/>
          </a:bodyPr>
          <a:lstStyle/>
          <a:p>
            <a:r>
              <a:rPr lang="fr-FR" sz="1100" dirty="0" smtClean="0">
                <a:solidFill>
                  <a:schemeClr val="tx1">
                    <a:lumMod val="50000"/>
                    <a:lumOff val="50000"/>
                  </a:schemeClr>
                </a:solidFill>
                <a:latin typeface="Helvetica"/>
                <a:ea typeface="Calibri"/>
                <a:cs typeface="Times New Roman"/>
              </a:rPr>
              <a:t>Pour promouvoir </a:t>
            </a:r>
            <a:r>
              <a:rPr lang="fr-FR" sz="1100" dirty="0">
                <a:solidFill>
                  <a:schemeClr val="tx1">
                    <a:lumMod val="50000"/>
                    <a:lumOff val="50000"/>
                  </a:schemeClr>
                </a:solidFill>
                <a:latin typeface="Helvetica"/>
                <a:ea typeface="Calibri"/>
                <a:cs typeface="Times New Roman"/>
              </a:rPr>
              <a:t>la démarche palliative et les soins de fin de vie à travers le référencement et l’accès à </a:t>
            </a:r>
            <a:r>
              <a:rPr lang="fr-FR" sz="1100" dirty="0" smtClean="0">
                <a:solidFill>
                  <a:schemeClr val="tx1">
                    <a:lumMod val="50000"/>
                    <a:lumOff val="50000"/>
                  </a:schemeClr>
                </a:solidFill>
                <a:latin typeface="Helvetica"/>
                <a:ea typeface="Calibri"/>
                <a:cs typeface="Times New Roman"/>
              </a:rPr>
              <a:t>des ressources </a:t>
            </a:r>
            <a:r>
              <a:rPr lang="fr-FR" sz="1100" dirty="0">
                <a:solidFill>
                  <a:schemeClr val="tx1">
                    <a:lumMod val="50000"/>
                    <a:lumOff val="50000"/>
                  </a:schemeClr>
                </a:solidFill>
                <a:latin typeface="Helvetica"/>
                <a:ea typeface="Calibri"/>
                <a:cs typeface="Times New Roman"/>
              </a:rPr>
              <a:t>spécialisées. </a:t>
            </a:r>
            <a:r>
              <a:rPr lang="fr-FR" sz="1100" dirty="0" smtClean="0">
                <a:solidFill>
                  <a:schemeClr val="tx1">
                    <a:lumMod val="50000"/>
                    <a:lumOff val="50000"/>
                  </a:schemeClr>
                </a:solidFill>
                <a:latin typeface="Helvetica"/>
                <a:ea typeface="Calibri"/>
                <a:cs typeface="Times New Roman"/>
              </a:rPr>
              <a:t> Pour :</a:t>
            </a:r>
          </a:p>
          <a:p>
            <a:r>
              <a:rPr lang="fr-FR" sz="1400" b="1" dirty="0" smtClean="0">
                <a:solidFill>
                  <a:schemeClr val="accent5"/>
                </a:solidFill>
                <a:latin typeface="Helvetica"/>
                <a:ea typeface="Calibri"/>
                <a:cs typeface="Times New Roman"/>
              </a:rPr>
              <a:t>Partager , </a:t>
            </a:r>
            <a:r>
              <a:rPr lang="fr-FR" sz="1400" b="1" dirty="0">
                <a:solidFill>
                  <a:schemeClr val="accent5"/>
                </a:solidFill>
                <a:latin typeface="Helvetica"/>
                <a:ea typeface="Calibri"/>
                <a:cs typeface="Times New Roman"/>
              </a:rPr>
              <a:t>E</a:t>
            </a:r>
            <a:r>
              <a:rPr lang="fr-FR" sz="1400" b="1" dirty="0" smtClean="0">
                <a:solidFill>
                  <a:schemeClr val="accent5"/>
                </a:solidFill>
                <a:latin typeface="Helvetica"/>
                <a:ea typeface="Calibri"/>
                <a:cs typeface="Times New Roman"/>
              </a:rPr>
              <a:t>changer, Diffuser et </a:t>
            </a:r>
          </a:p>
          <a:p>
            <a:r>
              <a:rPr lang="fr-FR" sz="1400" b="1" dirty="0" smtClean="0">
                <a:solidFill>
                  <a:schemeClr val="accent6"/>
                </a:solidFill>
                <a:latin typeface="Helvetica"/>
                <a:ea typeface="Calibri"/>
                <a:cs typeface="Times New Roman"/>
              </a:rPr>
              <a:t>Rompre l’isolement</a:t>
            </a:r>
            <a:endParaRPr lang="fr-FR" sz="1400" b="1" dirty="0">
              <a:solidFill>
                <a:schemeClr val="accent6"/>
              </a:solidFill>
              <a:latin typeface="Helvetica"/>
              <a:ea typeface="Calibri"/>
              <a:cs typeface="Times New Roman"/>
            </a:endParaRPr>
          </a:p>
        </p:txBody>
      </p:sp>
      <p:sp>
        <p:nvSpPr>
          <p:cNvPr id="45" name="ZoneTexte 44"/>
          <p:cNvSpPr txBox="1"/>
          <p:nvPr/>
        </p:nvSpPr>
        <p:spPr>
          <a:xfrm>
            <a:off x="4630671" y="5480411"/>
            <a:ext cx="2160240" cy="369332"/>
          </a:xfrm>
          <a:prstGeom prst="rect">
            <a:avLst/>
          </a:prstGeom>
          <a:noFill/>
        </p:spPr>
        <p:txBody>
          <a:bodyPr wrap="square" rtlCol="0">
            <a:spAutoFit/>
          </a:bodyPr>
          <a:lstStyle/>
          <a:p>
            <a:pPr algn="ctr"/>
            <a:r>
              <a:rPr lang="fr-FR" dirty="0" smtClean="0"/>
              <a:t>Ses membres</a:t>
            </a:r>
            <a:endParaRPr lang="fr-FR" dirty="0"/>
          </a:p>
        </p:txBody>
      </p:sp>
      <p:sp>
        <p:nvSpPr>
          <p:cNvPr id="46" name="ZoneTexte 45"/>
          <p:cNvSpPr txBox="1"/>
          <p:nvPr/>
        </p:nvSpPr>
        <p:spPr>
          <a:xfrm>
            <a:off x="4807661" y="5833386"/>
            <a:ext cx="1876809" cy="338554"/>
          </a:xfrm>
          <a:prstGeom prst="rect">
            <a:avLst/>
          </a:prstGeom>
          <a:noFill/>
        </p:spPr>
        <p:txBody>
          <a:bodyPr wrap="square" rtlCol="0">
            <a:spAutoFit/>
          </a:bodyPr>
          <a:lstStyle/>
          <a:p>
            <a:r>
              <a:rPr lang="fr-FR" sz="800" dirty="0" err="1" smtClean="0"/>
              <a:t>Powered</a:t>
            </a:r>
            <a:r>
              <a:rPr lang="fr-FR" sz="800" dirty="0" smtClean="0"/>
              <a:t> byWordArt.com : </a:t>
            </a:r>
            <a:r>
              <a:rPr lang="fr-FR" sz="800" dirty="0" smtClean="0">
                <a:hlinkClick r:id="rId5"/>
              </a:rPr>
              <a:t>https://tagul.com</a:t>
            </a:r>
            <a:r>
              <a:rPr lang="fr-FR" sz="800" dirty="0" smtClean="0"/>
              <a:t>; </a:t>
            </a:r>
            <a:endParaRPr lang="fr-FR" sz="600" dirty="0"/>
          </a:p>
        </p:txBody>
      </p:sp>
    </p:spTree>
    <p:extLst>
      <p:ext uri="{BB962C8B-B14F-4D97-AF65-F5344CB8AC3E}">
        <p14:creationId xmlns:p14="http://schemas.microsoft.com/office/powerpoint/2010/main" val="391889300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202</Words>
  <Application>Microsoft Office PowerPoint</Application>
  <PresentationFormat>Affichage à l'écran (4:3)</PresentationFormat>
  <Paragraphs>37</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Les Hôpitaux de Chartres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Secrétariat Soins Palliatifs</dc:creator>
  <cp:lastModifiedBy>Secrétariat Soins Palliatifs</cp:lastModifiedBy>
  <cp:revision>1</cp:revision>
  <dcterms:created xsi:type="dcterms:W3CDTF">2019-07-18T09:31:01Z</dcterms:created>
  <dcterms:modified xsi:type="dcterms:W3CDTF">2019-07-18T09:35:26Z</dcterms:modified>
</cp:coreProperties>
</file>